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7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A3C1192-CDE0-42E6-ABBA-231BC8D89E38}" v="4" dt="2025-05-07T23:08:23.38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8" autoAdjust="0"/>
    <p:restoredTop sz="94660"/>
  </p:normalViewPr>
  <p:slideViewPr>
    <p:cSldViewPr snapToGrid="0">
      <p:cViewPr varScale="1">
        <p:scale>
          <a:sx n="47" d="100"/>
          <a:sy n="47" d="100"/>
        </p:scale>
        <p:origin x="946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media/image1.jpe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0F7AEF-D765-4D7F-960C-D9E283CEA893}" type="datetimeFigureOut">
              <a:rPr lang="en-IN" smtClean="0"/>
              <a:t>30-07-2025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EE87EA-A344-4E34-856C-684164A66D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29758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EE87EA-A344-4E34-856C-684164A66D8F}" type="slidenum">
              <a:rPr lang="en-IN" smtClean="0"/>
              <a:t>12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54020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7/30/2025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7/30/2025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7/30/2025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7/30/2025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7/30/2025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7/30/2025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7/30/2025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>
            <a:outerShdw blurRad="177800" dist="38100" dir="2700000" algn="tl">
              <a:srgbClr val="000000">
                <a:alpha val="24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E5F4C-C394-1473-BC06-BEC38CB8E3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33972" y="265471"/>
            <a:ext cx="8791575" cy="2387600"/>
          </a:xfrm>
        </p:spPr>
        <p:txBody>
          <a:bodyPr/>
          <a:lstStyle/>
          <a:p>
            <a:r>
              <a:rPr lang="en-US" dirty="0"/>
              <a:t>Smart Air Quality Monitoring System Using ESP32 and IoT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647024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EF2DE6-CFB6-CD0D-26EE-48938C975D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63184" y="0"/>
            <a:ext cx="5197038" cy="1176666"/>
          </a:xfrm>
        </p:spPr>
        <p:txBody>
          <a:bodyPr/>
          <a:lstStyle/>
          <a:p>
            <a:r>
              <a:rPr lang="en-US" dirty="0"/>
              <a:t>CONCLUSION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9F9ED2-3D4D-C09E-1214-42BA617412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8929" y="2202425"/>
            <a:ext cx="10225547" cy="3647769"/>
          </a:xfrm>
        </p:spPr>
        <p:txBody>
          <a:bodyPr>
            <a:normAutofit/>
          </a:bodyPr>
          <a:lstStyle/>
          <a:p>
            <a:pPr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Air Quality Monitoring System effectively demonstrates real-time sensor integration, data visualization, and IoT-based environmental tracking using a compact embedded system. With ESP32 at its core, the solution offers cost-efficiency, flexibility, and ease of deployment in indoor environments. Data visibility through both LCD and Blynk cloud adds to its robustness.</a:t>
            </a:r>
            <a:endParaRPr lang="en-IN" sz="18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This project successfully blends analog sensing, digital processing, and cloud transmission in a compact architecture, reinforcing key principles in embedded systems, IoT networking, and environmental monitoring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  <a:endParaRPr lang="en-IN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907249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D78E2C-4B15-4D0C-0920-29780F84C8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48372" y="88489"/>
            <a:ext cx="7149589" cy="933911"/>
          </a:xfrm>
        </p:spPr>
        <p:txBody>
          <a:bodyPr/>
          <a:lstStyle/>
          <a:p>
            <a:r>
              <a:rPr lang="en-US" dirty="0"/>
              <a:t>FUTURE IMPROVEMENTS 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D85F58-4FF7-45AD-CD7A-621827E633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1" y="1563329"/>
            <a:ext cx="9802760" cy="4503174"/>
          </a:xfrm>
        </p:spPr>
        <p:txBody>
          <a:bodyPr>
            <a:normAutofit/>
          </a:bodyPr>
          <a:lstStyle/>
          <a:p>
            <a:pPr marL="342900" lvl="0" indent="-342900">
              <a:lnSpc>
                <a:spcPct val="115000"/>
              </a:lnSpc>
              <a:spcBef>
                <a:spcPts val="1200"/>
              </a:spcBef>
              <a:buFont typeface="Arial" panose="020B0604020202020204" pitchFamily="34" charset="0"/>
              <a:buChar char="●"/>
            </a:pPr>
            <a:r>
              <a:rPr lang="en-US" sz="180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Upgrade to DHT22 for better precision.</a:t>
            </a:r>
            <a:endParaRPr lang="en-IN" sz="1800" u="none" strike="noStrike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●"/>
            </a:pPr>
            <a:r>
              <a:rPr lang="en-US" sz="180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Add alerts and thresholds for air pollution detection.</a:t>
            </a:r>
            <a:endParaRPr lang="en-IN" sz="1800" u="none" strike="noStrike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●"/>
            </a:pPr>
            <a:r>
              <a:rPr lang="en-US" sz="180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Implement graphical dashboard in Blynk with history storage.</a:t>
            </a:r>
            <a:endParaRPr lang="en-IN" sz="1800" u="none" strike="noStrike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●"/>
            </a:pPr>
            <a:r>
              <a:rPr lang="en-US" sz="180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Introduce battery + solar power for remote deployment.</a:t>
            </a:r>
            <a:endParaRPr lang="en-IN" sz="1800" u="none" strike="noStrike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1200"/>
              </a:spcAft>
              <a:buFont typeface="Arial" panose="020B0604020202020204" pitchFamily="34" charset="0"/>
              <a:buChar char="●"/>
            </a:pPr>
            <a:r>
              <a:rPr lang="en-US" sz="180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Extend to LoRa/NRF24L01 for long-range communication.</a:t>
            </a:r>
            <a:endParaRPr lang="en-IN" sz="1800" u="none" strike="noStrike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282685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question mark in a circle&#10;&#10;AI-generated content may be incorrect.">
            <a:extLst>
              <a:ext uri="{FF2B5EF4-FFF2-40B4-BE49-F238E27FC236}">
                <a16:creationId xmlns:a16="http://schemas.microsoft.com/office/drawing/2014/main" id="{173A9DCA-0A09-8F0E-5E7D-4A08C27F81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737" y="1271752"/>
            <a:ext cx="10935499" cy="4277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2566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AB08E-6F44-EF44-52D5-079F37B29F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17986" y="0"/>
            <a:ext cx="12309986" cy="874918"/>
          </a:xfrm>
        </p:spPr>
        <p:txBody>
          <a:bodyPr/>
          <a:lstStyle/>
          <a:p>
            <a:pPr algn="ctr"/>
            <a:r>
              <a:rPr lang="en-US" dirty="0"/>
              <a:t>PROBLEM STATEMENT 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164A96-D924-1997-5462-ADB6BEF897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6748" y="1927123"/>
            <a:ext cx="10638503" cy="3795251"/>
          </a:xfrm>
        </p:spPr>
        <p:txBody>
          <a:bodyPr>
            <a:normAutofit fontScale="92500" lnSpcReduction="10000"/>
          </a:bodyPr>
          <a:lstStyle/>
          <a:p>
            <a:pPr algn="just">
              <a:buNone/>
            </a:pPr>
            <a:r>
              <a:rPr lang="en-US" dirty="0">
                <a:solidFill>
                  <a:schemeClr val="bg1"/>
                </a:solidFill>
              </a:rPr>
              <a:t>With the rapid pace of urbanization and industrial growth, air pollution has become a serious environmental and public health concern. Most individuals remain unaware of the quality of the air they breathe indoors, where they spend a significant portion of their time. Traditional air quality monitoring systems are often expensive, bulky, and lack real-time remote accessibility, making them unsuitable for personal or small-scale use.</a:t>
            </a:r>
          </a:p>
          <a:p>
            <a:pPr algn="just"/>
            <a:r>
              <a:rPr lang="en-US" dirty="0">
                <a:solidFill>
                  <a:schemeClr val="bg1"/>
                </a:solidFill>
              </a:rPr>
              <a:t>There is a need for a </a:t>
            </a:r>
            <a:r>
              <a:rPr lang="en-US" b="1" dirty="0">
                <a:solidFill>
                  <a:schemeClr val="bg1"/>
                </a:solidFill>
              </a:rPr>
              <a:t>cost-effective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b="1" dirty="0">
                <a:solidFill>
                  <a:schemeClr val="bg1"/>
                </a:solidFill>
              </a:rPr>
              <a:t>portable</a:t>
            </a:r>
            <a:r>
              <a:rPr lang="en-US" dirty="0">
                <a:solidFill>
                  <a:schemeClr val="bg1"/>
                </a:solidFill>
              </a:rPr>
              <a:t>, and </a:t>
            </a:r>
            <a:r>
              <a:rPr lang="en-US" b="1" dirty="0">
                <a:solidFill>
                  <a:schemeClr val="bg1"/>
                </a:solidFill>
              </a:rPr>
              <a:t>IoT-enabled air quality monitoring system</a:t>
            </a:r>
            <a:r>
              <a:rPr lang="en-US" dirty="0">
                <a:solidFill>
                  <a:schemeClr val="bg1"/>
                </a:solidFill>
              </a:rPr>
              <a:t> that can measure key environmental parameters such as </a:t>
            </a:r>
            <a:r>
              <a:rPr lang="en-US" b="1" dirty="0">
                <a:solidFill>
                  <a:schemeClr val="bg1"/>
                </a:solidFill>
              </a:rPr>
              <a:t>temperature, humidity, and concentration of harmful gases</a:t>
            </a:r>
            <a:r>
              <a:rPr lang="en-US" dirty="0">
                <a:solidFill>
                  <a:schemeClr val="bg1"/>
                </a:solidFill>
              </a:rPr>
              <a:t> (e.g., NH₃, CO₂, benzene, smoke) in real time. The solution should not only display the data locally for immediate awareness but also allow </a:t>
            </a:r>
            <a:r>
              <a:rPr lang="en-US" b="1" dirty="0">
                <a:solidFill>
                  <a:schemeClr val="bg1"/>
                </a:solidFill>
              </a:rPr>
              <a:t>remote monitoring through mobile devices</a:t>
            </a:r>
            <a:r>
              <a:rPr lang="en-US" dirty="0">
                <a:solidFill>
                  <a:schemeClr val="bg1"/>
                </a:solidFill>
              </a:rPr>
              <a:t>, empowering users to make informed decisions about their health and surroundings.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054127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D1CC0-55EB-4D45-4941-8769EB4732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79386" y="0"/>
            <a:ext cx="2833228" cy="1042066"/>
          </a:xfrm>
        </p:spPr>
        <p:txBody>
          <a:bodyPr/>
          <a:lstStyle/>
          <a:p>
            <a:r>
              <a:rPr lang="en-US" dirty="0"/>
              <a:t>abstract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9EDD48-B3E3-3684-EB0A-AC54CF1413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09368" y="2422577"/>
            <a:ext cx="10225547" cy="3586316"/>
          </a:xfrm>
        </p:spPr>
        <p:txBody>
          <a:bodyPr>
            <a:normAutofit fontScale="92500"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Developed a low-cost IoT-based system using </a:t>
            </a:r>
            <a:r>
              <a:rPr lang="en-US" b="1" dirty="0">
                <a:solidFill>
                  <a:schemeClr val="bg1"/>
                </a:solidFill>
              </a:rPr>
              <a:t>ESP32</a:t>
            </a:r>
            <a:r>
              <a:rPr lang="en-US" dirty="0">
                <a:solidFill>
                  <a:schemeClr val="bg1"/>
                </a:solidFill>
              </a:rPr>
              <a:t> to monitor </a:t>
            </a:r>
            <a:r>
              <a:rPr lang="en-US" b="1" dirty="0">
                <a:solidFill>
                  <a:schemeClr val="bg1"/>
                </a:solidFill>
              </a:rPr>
              <a:t>indoor air quality</a:t>
            </a:r>
            <a:r>
              <a:rPr lang="en-US" dirty="0">
                <a:solidFill>
                  <a:schemeClr val="bg1"/>
                </a:solidFill>
              </a:rPr>
              <a:t> in real time.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Integrated </a:t>
            </a:r>
            <a:r>
              <a:rPr lang="en-US" b="1" dirty="0">
                <a:solidFill>
                  <a:schemeClr val="bg1"/>
                </a:solidFill>
              </a:rPr>
              <a:t>MQ135 gas sensor</a:t>
            </a:r>
            <a:r>
              <a:rPr lang="en-US" dirty="0">
                <a:solidFill>
                  <a:schemeClr val="bg1"/>
                </a:solidFill>
              </a:rPr>
              <a:t> to detect pollutants (NH₃, CO₂, benzene, smoke) and </a:t>
            </a:r>
            <a:r>
              <a:rPr lang="en-US" b="1" dirty="0">
                <a:solidFill>
                  <a:schemeClr val="bg1"/>
                </a:solidFill>
              </a:rPr>
              <a:t>DHT11</a:t>
            </a:r>
            <a:r>
              <a:rPr lang="en-US" dirty="0">
                <a:solidFill>
                  <a:schemeClr val="bg1"/>
                </a:solidFill>
              </a:rPr>
              <a:t> for temperature and humidity.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Displayed live data on a </a:t>
            </a:r>
            <a:r>
              <a:rPr lang="en-US" b="1" dirty="0">
                <a:solidFill>
                  <a:schemeClr val="bg1"/>
                </a:solidFill>
              </a:rPr>
              <a:t>16x2 LCD</a:t>
            </a:r>
            <a:r>
              <a:rPr lang="en-US" dirty="0">
                <a:solidFill>
                  <a:schemeClr val="bg1"/>
                </a:solidFill>
              </a:rPr>
              <a:t> via </a:t>
            </a:r>
            <a:r>
              <a:rPr lang="en-US" b="1" dirty="0">
                <a:solidFill>
                  <a:schemeClr val="bg1"/>
                </a:solidFill>
              </a:rPr>
              <a:t>I2C interface</a:t>
            </a:r>
            <a:r>
              <a:rPr lang="en-US" dirty="0">
                <a:solidFill>
                  <a:schemeClr val="bg1"/>
                </a:solidFill>
              </a:rPr>
              <a:t> for on-site feedback.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Enabled </a:t>
            </a:r>
            <a:r>
              <a:rPr lang="en-US" b="1" dirty="0">
                <a:solidFill>
                  <a:schemeClr val="bg1"/>
                </a:solidFill>
              </a:rPr>
              <a:t>remote monitoring</a:t>
            </a:r>
            <a:r>
              <a:rPr lang="en-US" dirty="0">
                <a:solidFill>
                  <a:schemeClr val="bg1"/>
                </a:solidFill>
              </a:rPr>
              <a:t> through the </a:t>
            </a:r>
            <a:r>
              <a:rPr lang="en-US" b="1" dirty="0">
                <a:solidFill>
                  <a:schemeClr val="bg1"/>
                </a:solidFill>
              </a:rPr>
              <a:t>Blynk mobile app</a:t>
            </a:r>
            <a:r>
              <a:rPr lang="en-US" dirty="0">
                <a:solidFill>
                  <a:schemeClr val="bg1"/>
                </a:solidFill>
              </a:rPr>
              <a:t>, using Wi-Fi to push data to the cloud.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Designed for easy deployment in </a:t>
            </a:r>
            <a:r>
              <a:rPr lang="en-US" b="1" dirty="0">
                <a:solidFill>
                  <a:schemeClr val="bg1"/>
                </a:solidFill>
              </a:rPr>
              <a:t>homes, classrooms, labs, and offices</a:t>
            </a:r>
            <a:r>
              <a:rPr lang="en-US" dirty="0">
                <a:solidFill>
                  <a:schemeClr val="bg1"/>
                </a:solidFill>
              </a:rPr>
              <a:t>, promoting environmental awareness and smart living.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465085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82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BEA557-7AE3-829E-5895-1CFE3F794A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57397" y="1113282"/>
            <a:ext cx="3489569" cy="2396681"/>
          </a:xfrm>
        </p:spPr>
        <p:txBody>
          <a:bodyPr>
            <a:normAutofit/>
          </a:bodyPr>
          <a:lstStyle/>
          <a:p>
            <a:r>
              <a:rPr lang="en-US" sz="4400"/>
              <a:t>BlOCK DIAGRAM </a:t>
            </a:r>
            <a:endParaRPr lang="en-IN" sz="4400"/>
          </a:p>
        </p:txBody>
      </p:sp>
      <p:sp>
        <p:nvSpPr>
          <p:cNvPr id="11" name="Round Diagonal Corner Rectangle 6">
            <a:extLst>
              <a:ext uri="{FF2B5EF4-FFF2-40B4-BE49-F238E27FC236}">
                <a16:creationId xmlns:a16="http://schemas.microsoft.com/office/drawing/2014/main" id="{5D11984A-B249-4EC7-B524-C3C9122FD4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2.jpg" descr="A diagram of a computer system&#10;&#10;AI-generated content may be incorrect.">
            <a:extLst>
              <a:ext uri="{FF2B5EF4-FFF2-40B4-BE49-F238E27FC236}">
                <a16:creationId xmlns:a16="http://schemas.microsoft.com/office/drawing/2014/main" id="{1B6BF8C4-561D-0B19-29BB-457437C06478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118988" y="1385247"/>
            <a:ext cx="6112382" cy="4080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67434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75F44-5C8C-ABEF-426E-2EE30452D6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20089" y="0"/>
            <a:ext cx="5104479" cy="1032234"/>
          </a:xfrm>
        </p:spPr>
        <p:txBody>
          <a:bodyPr/>
          <a:lstStyle/>
          <a:p>
            <a:r>
              <a:rPr lang="en-US" dirty="0"/>
              <a:t>HARDWARE USED </a:t>
            </a:r>
            <a:endParaRPr lang="en-IN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546A7A7-E6A7-60BD-2204-D4B8FD9C82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7382774"/>
              </p:ext>
            </p:extLst>
          </p:nvPr>
        </p:nvGraphicFramePr>
        <p:xfrm>
          <a:off x="1755227" y="1755227"/>
          <a:ext cx="9732579" cy="4361795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324845">
                  <a:extLst>
                    <a:ext uri="{9D8B030D-6E8A-4147-A177-3AD203B41FA5}">
                      <a16:colId xmlns:a16="http://schemas.microsoft.com/office/drawing/2014/main" val="4012387267"/>
                    </a:ext>
                  </a:extLst>
                </a:gridCol>
                <a:gridCol w="909722">
                  <a:extLst>
                    <a:ext uri="{9D8B030D-6E8A-4147-A177-3AD203B41FA5}">
                      <a16:colId xmlns:a16="http://schemas.microsoft.com/office/drawing/2014/main" val="1821699479"/>
                    </a:ext>
                  </a:extLst>
                </a:gridCol>
                <a:gridCol w="6498012">
                  <a:extLst>
                    <a:ext uri="{9D8B030D-6E8A-4147-A177-3AD203B41FA5}">
                      <a16:colId xmlns:a16="http://schemas.microsoft.com/office/drawing/2014/main" val="2370274326"/>
                    </a:ext>
                  </a:extLst>
                </a:gridCol>
              </a:tblGrid>
              <a:tr h="43618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300">
                          <a:effectLst/>
                        </a:rPr>
                        <a:t>Component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300">
                          <a:effectLst/>
                        </a:rPr>
                        <a:t> 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300">
                          <a:effectLst/>
                        </a:rPr>
                        <a:t>Function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930349496"/>
                  </a:ext>
                </a:extLst>
              </a:tr>
              <a:tr h="130853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300">
                          <a:effectLst/>
                        </a:rPr>
                        <a:t>ESP32                              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300">
                          <a:effectLst/>
                        </a:rPr>
                        <a:t> 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300">
                          <a:effectLst/>
                        </a:rPr>
                        <a:t>Central microcontroller; manages sensing, display, and </a:t>
                      </a:r>
                      <a:endParaRPr lang="en-IN" sz="1100">
                        <a:effectLst/>
                      </a:endParaRPr>
                    </a:p>
                    <a:p>
                      <a:pPr>
                        <a:buNone/>
                      </a:pPr>
                      <a:r>
                        <a:rPr lang="en-US" sz="1300">
                          <a:effectLst/>
                        </a:rPr>
                        <a:t>cloud connection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284338696"/>
                  </a:ext>
                </a:extLst>
              </a:tr>
              <a:tr h="43618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300">
                          <a:effectLst/>
                        </a:rPr>
                        <a:t>MQ135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300">
                          <a:effectLst/>
                        </a:rPr>
                        <a:t> 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300" dirty="0">
                          <a:effectLst/>
                        </a:rPr>
                        <a:t>Detects gases like CO₂, NH₃, smoke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26239069"/>
                  </a:ext>
                </a:extLst>
              </a:tr>
              <a:tr h="43618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300">
                          <a:effectLst/>
                        </a:rPr>
                        <a:t>DHT11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300">
                          <a:effectLst/>
                        </a:rPr>
                        <a:t> 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300">
                          <a:effectLst/>
                        </a:rPr>
                        <a:t>Measures temperature and humidity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209589212"/>
                  </a:ext>
                </a:extLst>
              </a:tr>
              <a:tr h="43618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300">
                          <a:effectLst/>
                        </a:rPr>
                        <a:t>I2C LCD 16x2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300">
                          <a:effectLst/>
                        </a:rPr>
                        <a:t> 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300">
                          <a:effectLst/>
                        </a:rPr>
                        <a:t>Displays live sensor data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466155303"/>
                  </a:ext>
                </a:extLst>
              </a:tr>
              <a:tr h="87235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300">
                          <a:effectLst/>
                        </a:rPr>
                        <a:t>Breadboard &amp; Wires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300">
                          <a:effectLst/>
                        </a:rPr>
                        <a:t> 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300">
                          <a:effectLst/>
                        </a:rPr>
                        <a:t>For prototyping the circuit layout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931689283"/>
                  </a:ext>
                </a:extLst>
              </a:tr>
              <a:tr h="43618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300">
                          <a:effectLst/>
                        </a:rPr>
                        <a:t>USB Power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300">
                          <a:effectLst/>
                        </a:rPr>
                        <a:t> 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300" dirty="0">
                          <a:effectLst/>
                        </a:rPr>
                        <a:t>Provides power to the ESP32 module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6837338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736984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AC539-198C-F482-C716-19F00713D5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84507" y="0"/>
            <a:ext cx="5922252" cy="1449935"/>
          </a:xfrm>
        </p:spPr>
        <p:txBody>
          <a:bodyPr/>
          <a:lstStyle/>
          <a:p>
            <a:r>
              <a:rPr lang="en-US" dirty="0"/>
              <a:t>SOFTWARE USED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EED044-F4FC-2FCB-AD15-954F0B62F1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89704" y="1734207"/>
            <a:ext cx="9478296" cy="4440451"/>
          </a:xfrm>
        </p:spPr>
        <p:txBody>
          <a:bodyPr>
            <a:normAutofit lnSpcReduction="10000"/>
          </a:bodyPr>
          <a:lstStyle/>
          <a:p>
            <a:pPr marL="342900" lvl="0" indent="-342900">
              <a:spcBef>
                <a:spcPts val="1200"/>
              </a:spcBef>
              <a:buFont typeface="+mj-lt"/>
              <a:buAutoNum type="arabicPeriod"/>
            </a:pPr>
            <a:r>
              <a:rPr lang="en-US" sz="1800" b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Arduino IDE</a:t>
            </a:r>
            <a:endParaRPr lang="en-IN" sz="1800" b="1" u="none" strike="noStrike" dirty="0">
              <a:solidFill>
                <a:schemeClr val="bg1"/>
              </a:solidFill>
              <a:effectLst/>
              <a:latin typeface="Times New Roman" panose="02020603050405020304" pitchFamily="18" charset="0"/>
            </a:endParaRPr>
          </a:p>
          <a:p>
            <a:pPr marL="342900" lvl="0" indent="-342900">
              <a:spcBef>
                <a:spcPts val="300"/>
              </a:spcBef>
              <a:buFont typeface="Arial" panose="020B0604020202020204" pitchFamily="34" charset="0"/>
              <a:buChar char="●"/>
            </a:pPr>
            <a:r>
              <a:rPr lang="en-US" sz="1800" b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Used to program the ESP32 board.</a:t>
            </a:r>
            <a:endParaRPr lang="en-IN" sz="1800" b="1" u="none" strike="noStrike" dirty="0">
              <a:solidFill>
                <a:schemeClr val="bg1"/>
              </a:solidFill>
              <a:effectLst/>
              <a:latin typeface="Times New Roman" panose="02020603050405020304" pitchFamily="18" charset="0"/>
            </a:endParaRPr>
          </a:p>
          <a:p>
            <a:pPr marL="342900" lvl="0" indent="-342900">
              <a:spcBef>
                <a:spcPts val="300"/>
              </a:spcBef>
              <a:buFont typeface="Arial" panose="020B0604020202020204" pitchFamily="34" charset="0"/>
              <a:buChar char="●"/>
            </a:pPr>
            <a:r>
              <a:rPr lang="en-US" sz="1800" b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Manages sensor readings, LCD output, and Wi-Fi/Blynk connectivity.</a:t>
            </a:r>
            <a:endParaRPr lang="en-IN" sz="1800" b="1" u="none" strike="noStrike" dirty="0">
              <a:solidFill>
                <a:schemeClr val="bg1"/>
              </a:solidFill>
              <a:effectLst/>
              <a:latin typeface="Times New Roman" panose="02020603050405020304" pitchFamily="18" charset="0"/>
            </a:endParaRPr>
          </a:p>
          <a:p>
            <a:pPr marL="342900" lvl="0" indent="-342900">
              <a:spcBef>
                <a:spcPts val="300"/>
              </a:spcBef>
              <a:buFont typeface="+mj-lt"/>
              <a:buAutoNum type="arabicPeriod" startAt="2"/>
            </a:pPr>
            <a:r>
              <a:rPr lang="en-US" sz="1800" b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Blynk IoT Platform</a:t>
            </a:r>
            <a:endParaRPr lang="en-IN" sz="1800" b="1" u="none" strike="noStrike" dirty="0">
              <a:solidFill>
                <a:schemeClr val="bg1"/>
              </a:solidFill>
              <a:effectLst/>
              <a:latin typeface="Times New Roman" panose="02020603050405020304" pitchFamily="18" charset="0"/>
            </a:endParaRPr>
          </a:p>
          <a:p>
            <a:pPr marL="342900" lvl="0" indent="-342900">
              <a:spcBef>
                <a:spcPts val="300"/>
              </a:spcBef>
              <a:buFont typeface="Arial" panose="020B0604020202020204" pitchFamily="34" charset="0"/>
              <a:buChar char="●"/>
            </a:pPr>
            <a:r>
              <a:rPr lang="en-US" sz="1800" b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Used for remote data monitoring.</a:t>
            </a:r>
            <a:endParaRPr lang="en-IN" sz="1800" b="1" u="none" strike="noStrike" dirty="0">
              <a:solidFill>
                <a:schemeClr val="bg1"/>
              </a:solidFill>
              <a:effectLst/>
              <a:latin typeface="Times New Roman" panose="02020603050405020304" pitchFamily="18" charset="0"/>
            </a:endParaRPr>
          </a:p>
          <a:p>
            <a:pPr marL="342900" lvl="0" indent="-342900">
              <a:spcBef>
                <a:spcPts val="300"/>
              </a:spcBef>
              <a:buFont typeface="Arial" panose="020B0604020202020204" pitchFamily="34" charset="0"/>
              <a:buChar char="●"/>
            </a:pPr>
            <a:r>
              <a:rPr lang="en-US" sz="1800" b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Provides real-time values of temperature, humidity, and gas level.</a:t>
            </a:r>
            <a:endParaRPr lang="en-IN" sz="1800" b="1" u="none" strike="noStrike" dirty="0">
              <a:solidFill>
                <a:schemeClr val="bg1"/>
              </a:solidFill>
              <a:effectLst/>
              <a:latin typeface="Times New Roman" panose="02020603050405020304" pitchFamily="18" charset="0"/>
            </a:endParaRPr>
          </a:p>
          <a:p>
            <a:pPr marL="342900" lvl="0" indent="-342900">
              <a:spcBef>
                <a:spcPts val="300"/>
              </a:spcBef>
              <a:buFont typeface="+mj-lt"/>
              <a:buAutoNum type="arabicPeriod" startAt="3"/>
            </a:pPr>
            <a:r>
              <a:rPr lang="en-US" sz="1800" b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Libraries Used</a:t>
            </a:r>
            <a:endParaRPr lang="en-IN" sz="1800" b="1" u="none" strike="noStrike" dirty="0">
              <a:solidFill>
                <a:schemeClr val="bg1"/>
              </a:solidFill>
              <a:effectLst/>
              <a:latin typeface="Times New Roman" panose="02020603050405020304" pitchFamily="18" charset="0"/>
            </a:endParaRPr>
          </a:p>
          <a:p>
            <a:pPr marL="342900" lvl="0" indent="-342900">
              <a:spcBef>
                <a:spcPts val="300"/>
              </a:spcBef>
              <a:buFont typeface="Arial" panose="020B0604020202020204" pitchFamily="34" charset="0"/>
              <a:buChar char="●"/>
            </a:pPr>
            <a:r>
              <a:rPr lang="en-US" sz="1800" b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BlynkSimpleEsp32.h: For Blynk integration</a:t>
            </a:r>
            <a:endParaRPr lang="en-IN" sz="1800" b="1" u="none" strike="noStrike" dirty="0">
              <a:solidFill>
                <a:schemeClr val="bg1"/>
              </a:solidFill>
              <a:effectLst/>
              <a:latin typeface="Times New Roman" panose="02020603050405020304" pitchFamily="18" charset="0"/>
            </a:endParaRPr>
          </a:p>
          <a:p>
            <a:pPr marL="342900" lvl="0" indent="-342900">
              <a:spcBef>
                <a:spcPts val="300"/>
              </a:spcBef>
              <a:buFont typeface="Arial" panose="020B0604020202020204" pitchFamily="34" charset="0"/>
              <a:buChar char="●"/>
            </a:pPr>
            <a:r>
              <a:rPr lang="en-US" sz="1800" b="0" u="none" strike="noStrike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DHT.h</a:t>
            </a:r>
            <a:r>
              <a:rPr lang="en-US" sz="1800" b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: For DHT11 interfacing</a:t>
            </a:r>
            <a:endParaRPr lang="en-IN" sz="1800" b="1" u="none" strike="noStrike" dirty="0">
              <a:solidFill>
                <a:schemeClr val="bg1"/>
              </a:solidFill>
              <a:effectLst/>
              <a:latin typeface="Times New Roman" panose="02020603050405020304" pitchFamily="18" charset="0"/>
            </a:endParaRPr>
          </a:p>
          <a:p>
            <a:pPr marL="342900" lvl="0" indent="-342900">
              <a:spcBef>
                <a:spcPts val="300"/>
              </a:spcBef>
              <a:buFont typeface="Arial" panose="020B0604020202020204" pitchFamily="34" charset="0"/>
              <a:buChar char="●"/>
            </a:pPr>
            <a:r>
              <a:rPr lang="en-US" sz="1800" b="0" u="none" strike="noStrike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Wire.h</a:t>
            </a:r>
            <a:r>
              <a:rPr lang="en-US" sz="1800" b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 and LiquidCrystal_I2C.h: For I2C LCD display</a:t>
            </a:r>
            <a:endParaRPr lang="en-IN" sz="1800" b="1" u="none" strike="noStrike" dirty="0">
              <a:solidFill>
                <a:schemeClr val="bg1"/>
              </a:solidFill>
              <a:effectLst/>
              <a:latin typeface="Times New Roman" panose="02020603050405020304" pitchFamily="18" charset="0"/>
            </a:endParaRPr>
          </a:p>
          <a:p>
            <a:pPr marL="342900" lvl="0" indent="-342900">
              <a:spcBef>
                <a:spcPts val="300"/>
              </a:spcBef>
              <a:buFont typeface="Arial" panose="020B0604020202020204" pitchFamily="34" charset="0"/>
              <a:buChar char="●"/>
            </a:pPr>
            <a:r>
              <a:rPr lang="en-US" sz="1800" b="0" u="none" strike="noStrike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WiFi.h</a:t>
            </a:r>
            <a:r>
              <a:rPr lang="en-US" sz="1800" b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: For Wi-Fi management</a:t>
            </a:r>
            <a:endParaRPr lang="en-IN" sz="1800" b="1" u="none" strike="noStrike" dirty="0">
              <a:solidFill>
                <a:schemeClr val="bg1"/>
              </a:solidFill>
              <a:effectLst/>
              <a:latin typeface="Times New Roman" panose="02020603050405020304" pitchFamily="18" charset="0"/>
            </a:endParaRPr>
          </a:p>
          <a:p>
            <a:pPr marL="342900" lvl="0" indent="-342900">
              <a:spcBef>
                <a:spcPts val="300"/>
              </a:spcBef>
              <a:spcAft>
                <a:spcPts val="1200"/>
              </a:spcAft>
              <a:buFont typeface="+mj-lt"/>
              <a:buAutoNum type="arabicPeriod" startAt="4"/>
            </a:pPr>
            <a:r>
              <a:rPr lang="en-US" sz="1800" b="0" u="none" strike="noStrike" dirty="0">
                <a:solidFill>
                  <a:schemeClr val="bg1"/>
                </a:solidFill>
                <a:effectLst/>
                <a:latin typeface="Cardo"/>
                <a:ea typeface="Cardo"/>
                <a:cs typeface="Cardo"/>
              </a:rPr>
              <a:t>Program Logic Sensor Read → Display on LCD → Upload to Blynk cloud</a:t>
            </a:r>
            <a:endParaRPr lang="en-IN" sz="1800" b="1" u="none" strike="noStrike" dirty="0">
              <a:solidFill>
                <a:schemeClr val="bg1"/>
              </a:solidFill>
              <a:effectLst/>
              <a:latin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161677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857DA-98F9-9A58-0186-A3059F0FBA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27450" y="98322"/>
            <a:ext cx="5537099" cy="865086"/>
          </a:xfrm>
        </p:spPr>
        <p:txBody>
          <a:bodyPr/>
          <a:lstStyle/>
          <a:p>
            <a:r>
              <a:rPr lang="en-US" dirty="0"/>
              <a:t>IMPLEMENTATION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A31C76-5307-875F-520C-07E09B1430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" y="5602013"/>
            <a:ext cx="12378812" cy="1047537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Hardware part                                                                                         SOFTWARE PART</a:t>
            </a:r>
            <a:endParaRPr lang="en-IN" sz="2400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A9D31D-429A-5829-FC5B-02BC86F3BC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3968" y="1036329"/>
            <a:ext cx="5187629" cy="433208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02B5011-3F12-EF01-7283-3140672146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3661" y="1036330"/>
            <a:ext cx="6920520" cy="4332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9996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5A365-18AE-3378-A040-43D5D7F5AF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14183" y="0"/>
            <a:ext cx="5339685" cy="819509"/>
          </a:xfrm>
        </p:spPr>
        <p:txBody>
          <a:bodyPr/>
          <a:lstStyle/>
          <a:p>
            <a:r>
              <a:rPr lang="en-US" dirty="0"/>
              <a:t>RESULTS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81CD5B-322A-D20A-9A9D-67F1D3A81F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638" y="1438813"/>
            <a:ext cx="11291937" cy="3847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4724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C8A22-5480-F350-2013-483BC76F70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78493" y="0"/>
            <a:ext cx="4745093" cy="1061053"/>
          </a:xfrm>
        </p:spPr>
        <p:txBody>
          <a:bodyPr/>
          <a:lstStyle/>
          <a:p>
            <a:r>
              <a:rPr lang="en-US" dirty="0"/>
              <a:t>RESULT VIDEO</a:t>
            </a:r>
            <a:endParaRPr lang="en-IN" dirty="0"/>
          </a:p>
        </p:txBody>
      </p:sp>
      <p:pic>
        <p:nvPicPr>
          <p:cNvPr id="4" name="HACKATHON VIDEO">
            <a:hlinkClick r:id="" action="ppaction://media"/>
            <a:extLst>
              <a:ext uri="{FF2B5EF4-FFF2-40B4-BE49-F238E27FC236}">
                <a16:creationId xmlns:a16="http://schemas.microsoft.com/office/drawing/2014/main" id="{7DBE437E-1AF0-C86C-0B5D-7FFCC04B714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7862" y="1061053"/>
            <a:ext cx="11004331" cy="5686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083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39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B5F27"/>
      </a:dk2>
      <a:lt2>
        <a:srgbClr val="D8FC68"/>
      </a:lt2>
      <a:accent1>
        <a:srgbClr val="DDC855"/>
      </a:accent1>
      <a:accent2>
        <a:srgbClr val="FCA03D"/>
      </a:accent2>
      <a:accent3>
        <a:srgbClr val="E36439"/>
      </a:accent3>
      <a:accent4>
        <a:srgbClr val="C2935B"/>
      </a:accent4>
      <a:accent5>
        <a:srgbClr val="88C25C"/>
      </a:accent5>
      <a:accent6>
        <a:srgbClr val="BFCC86"/>
      </a:accent6>
      <a:hlink>
        <a:srgbClr val="FFCE23"/>
      </a:hlink>
      <a:folHlink>
        <a:srgbClr val="FDEB86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88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82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97ECCC31-8429-4523-BE8D-8F09B7A4D46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079EE32F9A7D54F88CD68BD6EA48950" ma:contentTypeVersion="6" ma:contentTypeDescription="Create a new document." ma:contentTypeScope="" ma:versionID="1cae3eaebeb80cebcca51b411a4c9a1e">
  <xsd:schema xmlns:xsd="http://www.w3.org/2001/XMLSchema" xmlns:xs="http://www.w3.org/2001/XMLSchema" xmlns:p="http://schemas.microsoft.com/office/2006/metadata/properties" xmlns:ns3="e46cd68b-d578-4442-b7ed-bae5b346fdf8" targetNamespace="http://schemas.microsoft.com/office/2006/metadata/properties" ma:root="true" ma:fieldsID="41e06020aa62cffbc5fcffcdb6c6ca58" ns3:_="">
    <xsd:import namespace="e46cd68b-d578-4442-b7ed-bae5b346fdf8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MediaServiceSearchProperties" minOccurs="0"/>
                <xsd:element ref="ns3:MediaServiceDateTaken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46cd68b-d578-4442-b7ed-bae5b346fdf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_activity" ma:index="13" nillable="true" ma:displayName="_activity" ma:hidden="true" ma:internalName="_activity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e46cd68b-d578-4442-b7ed-bae5b346fdf8" xsi:nil="true"/>
  </documentManagement>
</p:properties>
</file>

<file path=customXml/itemProps1.xml><?xml version="1.0" encoding="utf-8"?>
<ds:datastoreItem xmlns:ds="http://schemas.openxmlformats.org/officeDocument/2006/customXml" ds:itemID="{7611A2D5-3351-4812-81CC-7E83D99BB95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46cd68b-d578-4442-b7ed-bae5b346fdf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6B921E5-F147-4D06-9A9A-59804E89481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F5376FD-8F3C-467C-9356-6FD0121D087F}">
  <ds:schemaRefs>
    <ds:schemaRef ds:uri="http://schemas.microsoft.com/office/2006/metadata/properties"/>
    <ds:schemaRef ds:uri="http://purl.org/dc/elements/1.1/"/>
    <ds:schemaRef ds:uri="http://schemas.openxmlformats.org/package/2006/metadata/core-properties"/>
    <ds:schemaRef ds:uri="http://schemas.microsoft.com/office/2006/documentManagement/types"/>
    <ds:schemaRef ds:uri="http://purl.org/dc/terms/"/>
    <ds:schemaRef ds:uri="http://purl.org/dc/dcmitype/"/>
    <ds:schemaRef ds:uri="http://schemas.microsoft.com/office/infopath/2007/PartnerControls"/>
    <ds:schemaRef ds:uri="e46cd68b-d578-4442-b7ed-bae5b346fdf8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40</TotalTime>
  <Words>567</Words>
  <Application>Microsoft Office PowerPoint</Application>
  <PresentationFormat>Widescreen</PresentationFormat>
  <Paragraphs>61</Paragraphs>
  <Slides>12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Cardo</vt:lpstr>
      <vt:lpstr>Aptos</vt:lpstr>
      <vt:lpstr>Arial</vt:lpstr>
      <vt:lpstr>Times New Roman</vt:lpstr>
      <vt:lpstr>Tw Cen MT</vt:lpstr>
      <vt:lpstr>Circuit</vt:lpstr>
      <vt:lpstr>Smart Air Quality Monitoring System Using ESP32 and IoT</vt:lpstr>
      <vt:lpstr>PROBLEM STATEMENT </vt:lpstr>
      <vt:lpstr>abstract</vt:lpstr>
      <vt:lpstr>BlOCK DIAGRAM </vt:lpstr>
      <vt:lpstr>HARDWARE USED </vt:lpstr>
      <vt:lpstr>SOFTWARE USED</vt:lpstr>
      <vt:lpstr>IMPLEMENTATION</vt:lpstr>
      <vt:lpstr>RESULTS</vt:lpstr>
      <vt:lpstr>RESULT VIDEO</vt:lpstr>
      <vt:lpstr>CONCLUSION</vt:lpstr>
      <vt:lpstr>FUTURE IMPROVEMENTS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YASH MISHRA  (RA2211053010035)</dc:creator>
  <cp:lastModifiedBy>YASH MISHRA  (RA2211053010035)</cp:lastModifiedBy>
  <cp:revision>3</cp:revision>
  <dcterms:created xsi:type="dcterms:W3CDTF">2025-05-07T18:56:49Z</dcterms:created>
  <dcterms:modified xsi:type="dcterms:W3CDTF">2025-07-30T07:52:14Z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0x0101008079EE32F9A7D54F88CD68BD6EA48950</vt:lpwstr>
  </property>
</Properties>
</file>

<file path=docProps/thumbnail.jpeg>
</file>